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1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5018"/>
  </p:normalViewPr>
  <p:slideViewPr>
    <p:cSldViewPr>
      <p:cViewPr>
        <p:scale>
          <a:sx n="118" d="100"/>
          <a:sy n="118" d="100"/>
        </p:scale>
        <p:origin x="-1434" y="210"/>
      </p:cViewPr>
      <p:guideLst>
        <p:guide orient="horz" pos="2158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/>
            <a:fld id="{6C7583C7-1B9B-484C-959C-B7961DEB3A4F}" type="datetimeFigureOut">
              <a:rPr lang="ko-KR" altLang="en-US"/>
              <a:pPr lvl="0"/>
              <a:t>2015-09-15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/>
            <a:fld id="{C4AB49AD-9ED7-4E0A-8C69-4EAB5C042035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98181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ko.wikipedia.org/wiki/%EB%84%A4%EB%8D%9C%EB%9E%80%EB%93%9C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ko.wikipedia.org/w/index.php?title=%EC%84%B1%ED%95%B4%ED%95%A8&amp;action=edit&amp;redlink=1" TargetMode="External"/><Relationship Id="rId5" Type="http://schemas.openxmlformats.org/officeDocument/2006/relationships/hyperlink" Target="http://ko.wikipedia.org/w/index.php?title=%EC%84%B1%EC%9C%A0%EB%AC%BC&amp;action=edit&amp;redlink=1" TargetMode="External"/><Relationship Id="rId4" Type="http://schemas.openxmlformats.org/officeDocument/2006/relationships/hyperlink" Target="http://ko.wikipedia.org/w/index.php?title=%EB%B0%94%EB%A5%B4%ED%91%B8%EC%9D%B4%EC%A0%A0&amp;action=edit&amp;redlink=1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o.wikipedia.org/wiki/%EB%AF%B8%EC%BC%88%EB%9E%80%EC%A0%A4%EB%A1%9C_%EB%B6%80%EC%98%A4%EB%82%98%EB%A1%9C%ED%8B%B0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ko.wikipedia.org/w/index.php?title=%EB%A7%88%EB%A5%B4%ED%8B%B4_%EC%88%80%EA%B0%80%EC%9A%B0%EC%96%B4&amp;action=edit&amp;redlink=1" TargetMode="External"/><Relationship Id="rId4" Type="http://schemas.openxmlformats.org/officeDocument/2006/relationships/hyperlink" Target="http://ko.wikipedia.org/w/index.php?title=%EC%84%B1_%EC%95%88%ED%86%A0%EB%8B%88%EC%9A%B0%EC%8A%A4%EC%9D%98_%EC%9C%A0%ED%98%B9_(%EB%AF%B8%EC%BC%88%EB%9E%80%EC%A0%A4%EB%A1%9C)&amp;action=edit&amp;redlink=1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dirty="0" smtClean="0">
                <a:hlinkClick r:id="rId3" tooltip="네덜란드"/>
              </a:rPr>
              <a:t>네덜란드</a:t>
            </a:r>
            <a:r>
              <a:rPr lang="ko-KR" altLang="ko-KR" dirty="0" smtClean="0"/>
              <a:t> </a:t>
            </a:r>
            <a:r>
              <a:rPr lang="ko-KR" altLang="ko-KR" dirty="0" err="1" smtClean="0">
                <a:hlinkClick r:id="rId4" tooltip="바르푸이젠 (없는 문서)"/>
              </a:rPr>
              <a:t>바르푸이젠</a:t>
            </a:r>
            <a:r>
              <a:rPr lang="ko-KR" altLang="ko-KR" dirty="0" err="1" smtClean="0"/>
              <a:t>에</a:t>
            </a:r>
            <a:r>
              <a:rPr lang="ko-KR" altLang="ko-KR" dirty="0" smtClean="0"/>
              <a:t> 있는 </a:t>
            </a:r>
            <a:r>
              <a:rPr lang="ko-KR" altLang="ko-KR" dirty="0" err="1" smtClean="0"/>
              <a:t>은수처</a:t>
            </a:r>
            <a:r>
              <a:rPr lang="ko-KR" altLang="ko-KR" dirty="0" smtClean="0"/>
              <a:t> 성당의 이전의 본 제단, </a:t>
            </a:r>
            <a:r>
              <a:rPr lang="ko-KR" altLang="ko-KR" dirty="0" err="1" smtClean="0"/>
              <a:t>아빠스</a:t>
            </a:r>
            <a:r>
              <a:rPr lang="ko-KR" altLang="ko-KR" dirty="0" smtClean="0"/>
              <a:t> </a:t>
            </a:r>
            <a:r>
              <a:rPr lang="ko-KR" altLang="ko-KR" dirty="0" err="1" smtClean="0"/>
              <a:t>안토니우스의</a:t>
            </a:r>
            <a:r>
              <a:rPr lang="ko-KR" altLang="ko-KR" dirty="0" smtClean="0"/>
              <a:t> 벽화와 그의 </a:t>
            </a:r>
            <a:r>
              <a:rPr lang="ko-KR" altLang="ko-KR" dirty="0" smtClean="0">
                <a:hlinkClick r:id="rId5" tooltip="성유물 (없는 문서)"/>
              </a:rPr>
              <a:t>성유물</a:t>
            </a:r>
            <a:r>
              <a:rPr lang="ko-KR" altLang="ko-KR" dirty="0" smtClean="0"/>
              <a:t>의 일부가 담긴 </a:t>
            </a:r>
            <a:r>
              <a:rPr lang="ko-KR" altLang="ko-KR" dirty="0" smtClean="0">
                <a:hlinkClick r:id="rId6" tooltip="성해함 (없는 문서)"/>
              </a:rPr>
              <a:t>성해함</a:t>
            </a:r>
            <a:r>
              <a:rPr lang="ko-KR" altLang="ko-KR" dirty="0" smtClean="0"/>
              <a:t>이 있다. 이후에, 이것들을 위해 특별히 만들어진 측면 제단에 있는 황금 전당으로 이전되었다.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dirty="0" smtClean="0">
                <a:hlinkClick r:id="rId3" tooltip="미켈란젤로 부오나로티"/>
              </a:rPr>
              <a:t>미켈란젤로</a:t>
            </a:r>
            <a:r>
              <a:rPr lang="ko-KR" altLang="ko-KR" dirty="0" smtClean="0"/>
              <a:t>의 1487년 ~ 1498년 작품. </a:t>
            </a:r>
            <a:r>
              <a:rPr lang="ko-KR" altLang="ko-KR" i="1" dirty="0" smtClean="0">
                <a:hlinkClick r:id="rId4" tooltip="성 안토니우스의 유혹 (미켈란젤로) (없는 문서)"/>
              </a:rPr>
              <a:t>성 </a:t>
            </a:r>
            <a:r>
              <a:rPr lang="ko-KR" altLang="ko-KR" i="1" dirty="0" err="1" smtClean="0">
                <a:hlinkClick r:id="rId4" tooltip="성 안토니우스의 유혹 (미켈란젤로) (없는 문서)"/>
              </a:rPr>
              <a:t>안토니우스의</a:t>
            </a:r>
            <a:r>
              <a:rPr lang="ko-KR" altLang="ko-KR" i="1" dirty="0" smtClean="0">
                <a:hlinkClick r:id="rId4" tooltip="성 안토니우스의 유혹 (미켈란젤로) (없는 문서)"/>
              </a:rPr>
              <a:t> 유혹</a:t>
            </a:r>
            <a:r>
              <a:rPr lang="ko-KR" altLang="ko-KR" i="1" dirty="0" smtClean="0"/>
              <a:t>. 화판에 유채와 </a:t>
            </a:r>
            <a:r>
              <a:rPr lang="ko-KR" altLang="ko-KR" i="1" dirty="0" err="1" smtClean="0"/>
              <a:t>템페라</a:t>
            </a:r>
            <a:r>
              <a:rPr lang="ko-KR" altLang="ko-KR" i="1" dirty="0" smtClean="0"/>
              <a:t> 기법으로 그림. 사막에서의 성 </a:t>
            </a:r>
            <a:r>
              <a:rPr lang="ko-KR" altLang="ko-KR" i="1" dirty="0" err="1" smtClean="0"/>
              <a:t>안토니우스의</a:t>
            </a:r>
            <a:r>
              <a:rPr lang="ko-KR" altLang="ko-KR" i="1" dirty="0" smtClean="0"/>
              <a:t> 시련을 묘사한 많은 미술 작품들 가운데 하나이며, 이 그림을 </a:t>
            </a:r>
            <a:r>
              <a:rPr lang="ko-KR" altLang="ko-KR" i="1" dirty="0" err="1" smtClean="0">
                <a:hlinkClick r:id="rId5" tooltip="마르틴 숀가우어 (없는 문서)"/>
              </a:rPr>
              <a:t>마르틴</a:t>
            </a:r>
            <a:r>
              <a:rPr lang="ko-KR" altLang="ko-KR" i="1" dirty="0" smtClean="0">
                <a:hlinkClick r:id="rId5" tooltip="마르틴 숀가우어 (없는 문서)"/>
              </a:rPr>
              <a:t> </a:t>
            </a:r>
            <a:r>
              <a:rPr lang="ko-KR" altLang="ko-KR" i="1" dirty="0" err="1" smtClean="0">
                <a:hlinkClick r:id="rId5" tooltip="마르틴 숀가우어 (없는 문서)"/>
              </a:rPr>
              <a:t>숀가우어</a:t>
            </a:r>
            <a:r>
              <a:rPr lang="ko-KR" altLang="ko-KR" i="1" dirty="0" err="1" smtClean="0"/>
              <a:t>에</a:t>
            </a:r>
            <a:r>
              <a:rPr lang="ko-KR" altLang="ko-KR" i="1" dirty="0" smtClean="0"/>
              <a:t> 의해 조각된 이후에 젊은 미켈란젤로에 의해 복제되었다.</a:t>
            </a:r>
            <a:endParaRPr lang="ko-KR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프랑크푸르트 </a:t>
            </a:r>
            <a:r>
              <a:rPr lang="ko-KR" altLang="en-US" dirty="0" err="1" smtClean="0"/>
              <a:t>획스터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슐로쓰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Hochster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Schloss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정문위에</a:t>
            </a:r>
            <a:r>
              <a:rPr lang="ko-KR" altLang="en-US" dirty="0" smtClean="0"/>
              <a:t> 있는 성 </a:t>
            </a:r>
            <a:r>
              <a:rPr lang="ko-KR" altLang="en-US" dirty="0" err="1" smtClean="0"/>
              <a:t>마르틴</a:t>
            </a:r>
            <a:r>
              <a:rPr lang="ko-KR" altLang="en-US" dirty="0" smtClean="0"/>
              <a:t> 기념 조각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겉옷을 잘라 걸인에게 주는 모습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lvl="0"/>
            <a:fld id="{692E149E-4459-43B5-A7AD-7893083B6CA4}" type="datetimeFigureOut">
              <a:rPr lang="ko-KR" altLang="en-US" smtClean="0"/>
              <a:pPr lvl="0"/>
              <a:t>2015-09-15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lvl="0"/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lvl="0"/>
            <a:fld id="{C7496126-D417-4059-B4C0-5995CBD5FA6C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1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1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1/16/The_Torment_of_Saint_Anthony_(Michelangelo)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ko-KR" altLang="en-US"/>
              <a:t>수도원운동 </a:t>
            </a:r>
          </a:p>
          <a:p>
            <a:pPr lvl="0"/>
            <a:r>
              <a:rPr lang="ko-KR" altLang="en-US"/>
              <a:t>은둔주의자들 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초대교회사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AutoNum type="arabicParenR"/>
            </a:pPr>
            <a:r>
              <a:rPr lang="ko-KR" altLang="en-US" dirty="0" err="1"/>
              <a:t>벌게이트</a:t>
            </a:r>
            <a:r>
              <a:rPr lang="ko-KR" altLang="en-US" dirty="0"/>
              <a:t> 성경 </a:t>
            </a:r>
            <a:r>
              <a:rPr lang="en-US" altLang="ko-KR" dirty="0"/>
              <a:t>– </a:t>
            </a:r>
            <a:r>
              <a:rPr lang="ko-KR" altLang="en-US" dirty="0"/>
              <a:t>라틴어 번역성경 </a:t>
            </a:r>
          </a:p>
          <a:p>
            <a:pPr marL="514350" indent="-514350">
              <a:lnSpc>
                <a:spcPct val="90000"/>
              </a:lnSpc>
              <a:buAutoNum type="arabicParenR"/>
            </a:pPr>
            <a:r>
              <a:rPr lang="ko-KR" altLang="en-US" dirty="0" err="1"/>
              <a:t>셉투아긴타</a:t>
            </a:r>
            <a:r>
              <a:rPr lang="ko-KR" altLang="en-US" dirty="0"/>
              <a:t> </a:t>
            </a:r>
            <a:r>
              <a:rPr lang="en-US" altLang="ko-KR" dirty="0"/>
              <a:t>70</a:t>
            </a:r>
            <a:r>
              <a:rPr lang="ko-KR" altLang="en-US" dirty="0"/>
              <a:t>인경과의 차이 </a:t>
            </a:r>
          </a:p>
          <a:p>
            <a:pPr marL="514350" indent="-514350">
              <a:lnSpc>
                <a:spcPct val="90000"/>
              </a:lnSpc>
              <a:buNone/>
            </a:pPr>
            <a:r>
              <a:rPr lang="en-US" altLang="ko-KR" dirty="0"/>
              <a:t> </a:t>
            </a:r>
            <a:r>
              <a:rPr lang="ko-KR" altLang="en-US" dirty="0"/>
              <a:t>아우구스티누스의 편지 </a:t>
            </a:r>
          </a:p>
          <a:p>
            <a:pPr marL="514350" indent="-514350">
              <a:lnSpc>
                <a:spcPct val="90000"/>
              </a:lnSpc>
              <a:buNone/>
            </a:pPr>
            <a:r>
              <a:rPr lang="en-US" altLang="ko-KR" dirty="0"/>
              <a:t>    “</a:t>
            </a:r>
            <a:r>
              <a:rPr lang="ko-KR" altLang="en-US" dirty="0"/>
              <a:t>저는 당신께서 성경들의 라틴어 번역을 </a:t>
            </a:r>
            <a:r>
              <a:rPr lang="ko-KR" altLang="en-US" dirty="0" err="1"/>
              <a:t>삼가해</a:t>
            </a:r>
            <a:r>
              <a:rPr lang="ko-KR" altLang="en-US" dirty="0"/>
              <a:t> 주시길 감히 기원합니다</a:t>
            </a:r>
            <a:r>
              <a:rPr lang="en-US" altLang="ko-KR" dirty="0"/>
              <a:t>. </a:t>
            </a:r>
            <a:r>
              <a:rPr lang="ko-KR" altLang="en-US" dirty="0"/>
              <a:t>꼭 번역을 해야겠다면 이전에 욥기를 번역한 방식을 따르시길 바랍니다</a:t>
            </a:r>
            <a:r>
              <a:rPr lang="en-US" altLang="ko-KR" dirty="0"/>
              <a:t>. </a:t>
            </a:r>
            <a:r>
              <a:rPr lang="ko-KR" altLang="en-US" dirty="0"/>
              <a:t>즉 </a:t>
            </a:r>
            <a:r>
              <a:rPr lang="ko-KR" altLang="en-US" dirty="0" err="1" smtClean="0"/>
              <a:t>셉투아긴타와</a:t>
            </a:r>
            <a:r>
              <a:rPr lang="ko-KR" altLang="en-US" dirty="0" smtClean="0"/>
              <a:t> </a:t>
            </a:r>
            <a:r>
              <a:rPr lang="ko-KR" altLang="en-US" dirty="0"/>
              <a:t>다른 부분이 있을 때에는 이를 금방 알아볼 수 있도록 주를 달아 주시기 바랍니다</a:t>
            </a:r>
            <a:r>
              <a:rPr lang="en-US" altLang="ko-KR" dirty="0"/>
              <a:t>. </a:t>
            </a:r>
            <a:r>
              <a:rPr lang="ko-KR" altLang="en-US" dirty="0" err="1" smtClean="0"/>
              <a:t>셉투아긴트의</a:t>
            </a:r>
            <a:r>
              <a:rPr lang="ko-KR" altLang="en-US" dirty="0" smtClean="0"/>
              <a:t> </a:t>
            </a:r>
            <a:r>
              <a:rPr lang="ko-KR" altLang="en-US" dirty="0"/>
              <a:t>권위에는 아무도 필적할 수 없습니다</a:t>
            </a:r>
            <a:r>
              <a:rPr lang="en-US" altLang="ko-KR" dirty="0"/>
              <a:t>. … </a:t>
            </a:r>
            <a:r>
              <a:rPr lang="ko-KR" altLang="en-US" dirty="0"/>
              <a:t>그뿐 아니라 이미 그토록 오랜 기간 동안 유식한 번역가들이 이러한 작업에 헌신한 이후</a:t>
            </a:r>
            <a:r>
              <a:rPr lang="en-US" altLang="ko-KR" dirty="0"/>
              <a:t>, </a:t>
            </a:r>
            <a:r>
              <a:rPr lang="ko-KR" altLang="en-US" dirty="0"/>
              <a:t>과연 이들이 미쳐 찾아내지 못했던 결점들을 또 다른 어느 인물이 </a:t>
            </a:r>
            <a:r>
              <a:rPr lang="ko-KR" altLang="en-US" dirty="0" smtClean="0"/>
              <a:t>발견할 </a:t>
            </a:r>
            <a:r>
              <a:rPr lang="ko-KR" altLang="en-US" dirty="0"/>
              <a:t>수 </a:t>
            </a:r>
            <a:r>
              <a:rPr lang="ko-KR" altLang="en-US" dirty="0" smtClean="0"/>
              <a:t>있을지 </a:t>
            </a:r>
            <a:r>
              <a:rPr lang="ko-KR" altLang="en-US" dirty="0"/>
              <a:t>의심할 수밖에 없습니다</a:t>
            </a:r>
            <a:r>
              <a:rPr lang="en-US" altLang="ko-KR" dirty="0"/>
              <a:t>. “</a:t>
            </a:r>
          </a:p>
          <a:p>
            <a:pPr marL="514350" indent="-514350">
              <a:lnSpc>
                <a:spcPct val="90000"/>
              </a:lnSpc>
              <a:buAutoNum type="arabicParenR"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ko-KR" sz="4443"/>
              <a:t/>
            </a:r>
            <a:br>
              <a:rPr lang="en-US" altLang="ko-KR" sz="4443"/>
            </a:br>
            <a:r>
              <a:rPr lang="ko-KR" altLang="en-US" sz="4443"/>
              <a:t>히에로니무스 </a:t>
            </a:r>
            <a:r>
              <a:rPr lang="en-US" altLang="ko-KR" sz="4443"/>
              <a:t>(Hieronymus, 347?-420) </a:t>
            </a:r>
            <a:r>
              <a:rPr lang="ko-KR" altLang="en-US"/>
              <a:t/>
            </a:r>
            <a:br>
              <a:rPr lang="ko-KR" altLang="en-US"/>
            </a:br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83568" y="3068959"/>
            <a:ext cx="7956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왜 이방인 출신 기독교인들이 독신을 선호하게 되었을까</a:t>
            </a:r>
            <a:r>
              <a:rPr lang="en-US" altLang="ko-KR" sz="2400" dirty="0" smtClean="0"/>
              <a:t>? </a:t>
            </a:r>
            <a:endParaRPr lang="ko-KR" altLang="en-US" sz="2400" dirty="0"/>
          </a:p>
        </p:txBody>
      </p:sp>
      <p:sp>
        <p:nvSpPr>
          <p:cNvPr id="5" name="구름 모양 설명선 4"/>
          <p:cNvSpPr/>
          <p:nvPr/>
        </p:nvSpPr>
        <p:spPr>
          <a:xfrm>
            <a:off x="4716016" y="1556792"/>
            <a:ext cx="3456384" cy="133272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헬라와</a:t>
            </a:r>
            <a:r>
              <a:rPr lang="en-US" altLang="ko-KR" dirty="0" smtClean="0"/>
              <a:t> </a:t>
            </a:r>
            <a:r>
              <a:rPr lang="ko-KR" altLang="en-US" dirty="0" smtClean="0"/>
              <a:t>로마인들의 도덕적 문란</a:t>
            </a:r>
            <a:endParaRPr lang="ko-KR" altLang="en-US" dirty="0"/>
          </a:p>
        </p:txBody>
      </p:sp>
      <p:sp>
        <p:nvSpPr>
          <p:cNvPr id="6" name="구름 모양 설명선 5"/>
          <p:cNvSpPr/>
          <p:nvPr/>
        </p:nvSpPr>
        <p:spPr>
          <a:xfrm>
            <a:off x="4355976" y="4149080"/>
            <a:ext cx="2736304" cy="1332728"/>
          </a:xfrm>
          <a:prstGeom prst="cloudCallout">
            <a:avLst>
              <a:gd name="adj1" fmla="val -35028"/>
              <a:gd name="adj2" fmla="val -832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물질을 악의 근원으로 여김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940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indent="-457200">
              <a:buAutoNum type="arabicParenR"/>
            </a:pPr>
            <a:r>
              <a:rPr lang="ko-KR" altLang="en-US" dirty="0" smtClean="0"/>
              <a:t>수도원 </a:t>
            </a:r>
            <a:r>
              <a:rPr lang="ko-KR" altLang="en-US" dirty="0"/>
              <a:t>이상을 일반화하는 데 큰 </a:t>
            </a:r>
            <a:r>
              <a:rPr lang="ko-KR" altLang="en-US" dirty="0" smtClean="0"/>
              <a:t>공헌 </a:t>
            </a:r>
            <a:endParaRPr lang="en-US" altLang="ko-KR" smtClean="0"/>
          </a:p>
          <a:p>
            <a:pPr marL="502920" indent="-457200">
              <a:buAutoNum type="arabicParenR"/>
            </a:pPr>
            <a:endParaRPr lang="en-US" altLang="ko-KR" dirty="0" smtClean="0"/>
          </a:p>
          <a:p>
            <a:pPr marL="45720" indent="0">
              <a:buNone/>
            </a:pPr>
            <a:r>
              <a:rPr lang="en-US" altLang="ko-KR" dirty="0" smtClean="0"/>
              <a:t>* 397</a:t>
            </a:r>
            <a:r>
              <a:rPr lang="ko-KR" altLang="en-US" dirty="0" smtClean="0"/>
              <a:t>년 스코틀랜드 남부 </a:t>
            </a:r>
            <a:r>
              <a:rPr lang="ko-KR" altLang="en-US" dirty="0" err="1" smtClean="0"/>
              <a:t>휫톤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마르티누스의</a:t>
            </a:r>
            <a:r>
              <a:rPr lang="ko-KR" altLang="en-US" dirty="0" smtClean="0"/>
              <a:t> 이름을 딴 교회 건립</a:t>
            </a:r>
            <a:endParaRPr lang="en-US" altLang="ko-KR" dirty="0" smtClean="0"/>
          </a:p>
          <a:p>
            <a:pPr marL="45720" indent="0">
              <a:buNone/>
            </a:pPr>
            <a:r>
              <a:rPr lang="en-US" altLang="ko-KR" dirty="0" smtClean="0"/>
              <a:t>* </a:t>
            </a:r>
            <a:r>
              <a:rPr lang="ko-KR" altLang="en-US" dirty="0" err="1" smtClean="0"/>
              <a:t>켄터베리에도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마르티누스의</a:t>
            </a:r>
            <a:r>
              <a:rPr lang="ko-KR" altLang="en-US" dirty="0" smtClean="0"/>
              <a:t> 이름을 딴 교회 건립 </a:t>
            </a:r>
            <a:endParaRPr lang="ko-KR" altLang="en-US" dirty="0"/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r>
              <a:rPr lang="en-US" altLang="ko-KR" dirty="0"/>
              <a:t>2)</a:t>
            </a:r>
            <a:r>
              <a:rPr lang="ko-KR" altLang="en-US" dirty="0"/>
              <a:t> </a:t>
            </a:r>
            <a:r>
              <a:rPr lang="ko-KR" altLang="en-US" dirty="0" err="1"/>
              <a:t>순교당하지</a:t>
            </a:r>
            <a:r>
              <a:rPr lang="ko-KR" altLang="en-US" dirty="0"/>
              <a:t> 않은 첫 번째 성인</a:t>
            </a:r>
          </a:p>
          <a:p>
            <a:pPr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ko-KR" altLang="en-US"/>
              <a:t>투르의 마르티누스 </a:t>
            </a:r>
            <a:r>
              <a:rPr lang="en-US" altLang="ko-KR" sz="4814"/>
              <a:t>(316</a:t>
            </a:r>
            <a:r>
              <a:rPr lang="ko-KR" altLang="en-US" sz="4814"/>
              <a:t>년 </a:t>
            </a:r>
            <a:r>
              <a:rPr lang="en-US" altLang="ko-KR" sz="4814"/>
              <a:t>- 397</a:t>
            </a:r>
            <a:r>
              <a:rPr lang="ko-KR" altLang="en-US" sz="4814"/>
              <a:t>년 </a:t>
            </a:r>
            <a:r>
              <a:rPr lang="en-US" altLang="ko-KR" sz="4814"/>
              <a:t>)</a:t>
            </a:r>
            <a:endParaRPr lang="ko-KR" altLang="en-US" sz="4814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pPr lvl="0"/>
            <a:r>
              <a:rPr lang="ko-KR" altLang="en-US"/>
              <a:t>투르의 마르티누스</a:t>
            </a:r>
          </a:p>
        </p:txBody>
      </p:sp>
      <p:pic>
        <p:nvPicPr>
          <p:cNvPr id="1026" name="Picture 2" descr="http://cfs9.blog.daum.net/upload_control/download.blog?fhandle=MEZqRlhAZnM5LmJsb2cuZGF1bS5uZXQ6L0lNQUdFLzMvMzAwLmpwZw==&amp;filename=300.jpg"/>
          <p:cNvPicPr>
            <a:picLocks noChangeAspect="1" noChangeArrowheads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835696" y="1628800"/>
            <a:ext cx="5400600" cy="45365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95736" y="6309320"/>
            <a:ext cx="496325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ko-KR" altLang="en-US"/>
              <a:t>프랑크푸르트 획스터 슐로쓰</a:t>
            </a:r>
            <a:r>
              <a:rPr lang="en-US" altLang="ko-KR"/>
              <a:t>(Hochster Schloss) 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엘 그레코 </a:t>
            </a:r>
          </a:p>
        </p:txBody>
      </p:sp>
      <p:pic>
        <p:nvPicPr>
          <p:cNvPr id="26628" name="Picture 4" descr="http://cfs2.blog.daum.net/upload_control/download.blog?fhandle=MEZqRlhAZnMyLmJsb2cuZGF1bS5uZXQ6L0lNQUdFLzIvMjc3LmpwZy50aHVtYg==&amp;filename=277.jpg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555776" y="1340768"/>
            <a:ext cx="4104456" cy="50981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/>
              <a:t>수도원 운동은 성직 제도가 추구해야 하는 이상으로 자리 매김 </a:t>
            </a:r>
          </a:p>
          <a:p>
            <a:pPr marL="514350" indent="-514350">
              <a:buFont typeface="Arial"/>
              <a:buAutoNum type="arabicParenR"/>
            </a:pPr>
            <a:r>
              <a:rPr lang="ko-KR" altLang="en-US"/>
              <a:t>개인 구원의 장소에서 서방에서는 교회의 구제와 선교를 담당하는 도구</a:t>
            </a:r>
          </a:p>
          <a:p>
            <a:pPr marL="514350" indent="-514350">
              <a:buAutoNum type="arabicParenR"/>
            </a:pPr>
            <a:endParaRPr lang="ko-KR" altLang="en-US"/>
          </a:p>
          <a:p>
            <a:pPr>
              <a:buNone/>
            </a:pPr>
            <a:endParaRPr lang="ko-KR" altLang="en-US"/>
          </a:p>
          <a:p>
            <a:pPr>
              <a:buNone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수도원운동의 영향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시대적 배경 </a:t>
            </a:r>
            <a:endParaRPr lang="en-US" altLang="ko-KR" dirty="0" smtClean="0"/>
          </a:p>
          <a:p>
            <a:pPr marL="0" lvl="0" indent="0">
              <a:buNone/>
            </a:pPr>
            <a:r>
              <a:rPr lang="en-US" altLang="ko-KR" dirty="0" smtClean="0"/>
              <a:t>(1) </a:t>
            </a:r>
            <a:r>
              <a:rPr lang="ko-KR" altLang="en-US" dirty="0" smtClean="0"/>
              <a:t>교회 </a:t>
            </a:r>
            <a:r>
              <a:rPr lang="ko-KR" altLang="en-US" dirty="0"/>
              <a:t>지도자들의 허례</a:t>
            </a:r>
            <a:r>
              <a:rPr lang="en-US" altLang="ko-KR" dirty="0"/>
              <a:t>, </a:t>
            </a:r>
            <a:r>
              <a:rPr lang="ko-KR" altLang="en-US" dirty="0"/>
              <a:t>사치에 대한 </a:t>
            </a:r>
            <a:r>
              <a:rPr lang="ko-KR" altLang="en-US" dirty="0" smtClean="0"/>
              <a:t>회의</a:t>
            </a:r>
            <a:endParaRPr lang="en-US" altLang="ko-KR" dirty="0" smtClean="0"/>
          </a:p>
          <a:p>
            <a:pPr marL="0" lv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모든 </a:t>
            </a:r>
            <a:r>
              <a:rPr lang="ko-KR" altLang="en-US" dirty="0"/>
              <a:t>재산을 남겨두고 인간 사회에서 </a:t>
            </a:r>
            <a:r>
              <a:rPr lang="ko-KR" altLang="en-US" dirty="0" smtClean="0"/>
              <a:t>벗어남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육체와 정욕 절제 생활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* </a:t>
            </a:r>
            <a:r>
              <a:rPr lang="en-US" altLang="ko-KR" dirty="0"/>
              <a:t> </a:t>
            </a:r>
            <a:r>
              <a:rPr lang="ko-KR" altLang="en-US" dirty="0" smtClean="0"/>
              <a:t>이전에도 </a:t>
            </a:r>
            <a:r>
              <a:rPr lang="ko-KR" altLang="en-US" dirty="0"/>
              <a:t>“과부들과 처녀들”이 시간과 정력을 교회를 위해 살았다</a:t>
            </a:r>
            <a:r>
              <a:rPr lang="en-US" altLang="ko-KR" dirty="0"/>
              <a:t>. - </a:t>
            </a:r>
            <a:r>
              <a:rPr lang="ko-KR" altLang="en-US" dirty="0" err="1"/>
              <a:t>오리게누스</a:t>
            </a:r>
            <a:r>
              <a:rPr lang="ko-KR" altLang="en-US" dirty="0"/>
              <a:t> </a:t>
            </a:r>
          </a:p>
          <a:p>
            <a:pPr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성경적 근거 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(1) </a:t>
            </a:r>
            <a:r>
              <a:rPr lang="ko-KR" altLang="en-US" dirty="0" smtClean="0"/>
              <a:t>바울</a:t>
            </a:r>
            <a:r>
              <a:rPr lang="en-US" altLang="ko-KR" dirty="0"/>
              <a:t>- </a:t>
            </a:r>
            <a:r>
              <a:rPr lang="ko-KR" altLang="en-US" dirty="0"/>
              <a:t>독신주의 </a:t>
            </a:r>
          </a:p>
          <a:p>
            <a:pPr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임박한 </a:t>
            </a:r>
            <a:r>
              <a:rPr lang="ko-KR" altLang="en-US" dirty="0"/>
              <a:t>종말론 사상</a:t>
            </a:r>
          </a:p>
          <a:p>
            <a:pPr>
              <a:buNone/>
            </a:pPr>
            <a:r>
              <a:rPr lang="en-US" altLang="ko-KR" dirty="0"/>
              <a:t>3</a:t>
            </a:r>
            <a:r>
              <a:rPr lang="en-US" altLang="ko-KR" dirty="0" smtClean="0"/>
              <a:t>) </a:t>
            </a:r>
            <a:r>
              <a:rPr lang="ko-KR" altLang="en-US" dirty="0" err="1"/>
              <a:t>스토아</a:t>
            </a:r>
            <a:r>
              <a:rPr lang="ko-KR" altLang="en-US" dirty="0"/>
              <a:t> 학파의 </a:t>
            </a:r>
            <a:r>
              <a:rPr lang="ko-KR" altLang="en-US" dirty="0" smtClean="0"/>
              <a:t>영향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육체는 영혼의 감옥 </a:t>
            </a:r>
            <a:endParaRPr lang="ko-KR" altLang="en-US" dirty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수도원운동의 배경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dirty="0"/>
              <a:t>1) </a:t>
            </a:r>
            <a:r>
              <a:rPr lang="ko-KR" altLang="en-US" dirty="0"/>
              <a:t>농민계층에서 발생 </a:t>
            </a:r>
            <a:r>
              <a:rPr lang="en-US" altLang="ko-KR" dirty="0"/>
              <a:t>– </a:t>
            </a:r>
            <a:r>
              <a:rPr lang="ko-KR" altLang="en-US" dirty="0"/>
              <a:t>기독교는 본질상 도시를 중심으로 일어난 운동으로서 수도원 운동이 일어날 당시 농민 계층 사람들에게 대한 기독교의 접촉은 시작 단계에 불과하였다</a:t>
            </a:r>
            <a:r>
              <a:rPr lang="en-US" altLang="ko-KR" dirty="0"/>
              <a:t>. </a:t>
            </a:r>
          </a:p>
          <a:p>
            <a:pPr>
              <a:buNone/>
            </a:pPr>
            <a:r>
              <a:rPr lang="en-US" altLang="ko-KR" dirty="0"/>
              <a:t>2) </a:t>
            </a:r>
            <a:r>
              <a:rPr lang="ko-KR" altLang="en-US" dirty="0"/>
              <a:t>이집트와 시리아 내륙 지방 </a:t>
            </a:r>
            <a:r>
              <a:rPr lang="en-US" altLang="ko-KR" dirty="0"/>
              <a:t>- </a:t>
            </a:r>
            <a:r>
              <a:rPr lang="ko-KR" altLang="en-US" dirty="0"/>
              <a:t>수도원운동은 헬레니즘 문화에 덜 물든 이집트와 시리아 내륙지방 사람들의 개종과 함께 성장하였다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* </a:t>
            </a:r>
            <a:r>
              <a:rPr lang="ko-KR" altLang="en-US" dirty="0" smtClean="0"/>
              <a:t>은둔주의자의 의미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헬라어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모노코이에서</a:t>
            </a:r>
            <a:r>
              <a:rPr lang="ko-KR" altLang="en-US" dirty="0" smtClean="0"/>
              <a:t> 유래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수도사와 동일한 의미 </a:t>
            </a:r>
            <a:endParaRPr lang="en-US" altLang="ko-KR" dirty="0" smtClean="0"/>
          </a:p>
          <a:p>
            <a:r>
              <a:rPr lang="ko-KR" altLang="en-US" dirty="0"/>
              <a:t>수도사</a:t>
            </a:r>
            <a:r>
              <a:rPr lang="en-US" altLang="ko-KR" dirty="0"/>
              <a:t>: </a:t>
            </a:r>
            <a:r>
              <a:rPr lang="ko-KR" altLang="en-US" dirty="0"/>
              <a:t>고독 </a:t>
            </a:r>
            <a:r>
              <a:rPr lang="en-US" altLang="ko-KR" dirty="0"/>
              <a:t>– </a:t>
            </a:r>
            <a:r>
              <a:rPr lang="ko-KR" altLang="en-US" dirty="0"/>
              <a:t>소음과 활동으로부터 멀리 떨어져 있는 것 </a:t>
            </a:r>
            <a:endParaRPr lang="en-US" altLang="ko-KR" dirty="0"/>
          </a:p>
          <a:p>
            <a:r>
              <a:rPr lang="ko-KR" altLang="en-US" dirty="0"/>
              <a:t>혼자 거주하는 은자 </a:t>
            </a:r>
            <a:r>
              <a:rPr lang="en-US" altLang="ko-KR" dirty="0"/>
              <a:t>– </a:t>
            </a:r>
            <a:r>
              <a:rPr lang="ko-KR" altLang="en-US" dirty="0"/>
              <a:t>도망자 또는 피신하는 자 </a:t>
            </a:r>
            <a:endParaRPr lang="en-US" altLang="ko-KR" dirty="0" smtClean="0"/>
          </a:p>
          <a:p>
            <a:r>
              <a:rPr lang="ko-KR" altLang="en-US" dirty="0" smtClean="0"/>
              <a:t>금욕적 공동체가 아니다</a:t>
            </a:r>
            <a:r>
              <a:rPr lang="en-US" altLang="ko-KR" dirty="0" smtClean="0"/>
              <a:t>. </a:t>
            </a:r>
          </a:p>
          <a:p>
            <a:pPr marL="45720" indent="0">
              <a:buNone/>
            </a:pPr>
            <a:r>
              <a:rPr lang="en-US" altLang="ko-KR" dirty="0" smtClean="0"/>
              <a:t>* </a:t>
            </a:r>
            <a:r>
              <a:rPr lang="ko-KR" altLang="en-US" dirty="0" smtClean="0"/>
              <a:t>금욕주의적 사회를 조직하며 공동생활을 하는 형태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</a:t>
            </a:r>
            <a:endParaRPr lang="en-US" altLang="ko-KR" dirty="0"/>
          </a:p>
          <a:p>
            <a:pPr lvl="0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수도원운동의 형성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아타나시우스 </a:t>
            </a:r>
            <a:r>
              <a:rPr lang="en-US" altLang="ko-KR"/>
              <a:t>&lt;</a:t>
            </a:r>
            <a:r>
              <a:rPr lang="ko-KR" altLang="en-US"/>
              <a:t>안토니우스의 생애</a:t>
            </a:r>
            <a:r>
              <a:rPr lang="en-US" altLang="ko-KR"/>
              <a:t>&gt; </a:t>
            </a:r>
          </a:p>
          <a:p>
            <a:pPr lvl="0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ko-KR" altLang="en-US"/>
              <a:t>안토니우스 </a:t>
            </a:r>
            <a:r>
              <a:rPr lang="en-US" altLang="ko-KR"/>
              <a:t>(251</a:t>
            </a:r>
            <a:r>
              <a:rPr lang="ko-KR" altLang="en-US"/>
              <a:t>년경 </a:t>
            </a:r>
            <a:r>
              <a:rPr lang="en-US" altLang="ko-KR"/>
              <a:t>~ 356</a:t>
            </a:r>
            <a:r>
              <a:rPr lang="ko-KR" altLang="en-US"/>
              <a:t>년경</a:t>
            </a:r>
            <a:r>
              <a:rPr lang="en-US" altLang="ko-KR"/>
              <a:t>)</a:t>
            </a:r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lvl="0"/>
            <a:r>
              <a:rPr lang="ko-KR" altLang="en-US"/>
              <a:t>네델란드 바르푸이젠 </a:t>
            </a:r>
          </a:p>
        </p:txBody>
      </p:sp>
      <p:pic>
        <p:nvPicPr>
          <p:cNvPr id="1026" name="Picture 2" descr="http://upload.wikimedia.org/wikipedia/commons/e/eb/Antoniusaltaar.jpg"/>
          <p:cNvPicPr>
            <a:picLocks noChangeAspect="1" noChangeArrowheads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547664" y="1057275"/>
            <a:ext cx="6019800" cy="5800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lvl="0"/>
            <a:r>
              <a:rPr lang="ko-KR" altLang="en-US"/>
              <a:t>미켈란젤로</a:t>
            </a:r>
            <a:r>
              <a:rPr lang="en-US" altLang="ko-KR"/>
              <a:t>(1487-1498)</a:t>
            </a:r>
            <a:endParaRPr lang="ko-KR" altLang="en-US"/>
          </a:p>
        </p:txBody>
      </p:sp>
      <p:pic>
        <p:nvPicPr>
          <p:cNvPr id="6148" name="Picture 4" descr="파일:The Torment of Saint Anthony (Michelangelo).jpg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2051720" y="1143000"/>
            <a:ext cx="424815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lvl="0"/>
            <a:r>
              <a:rPr lang="ko-KR" altLang="en-US"/>
              <a:t>얀 브루웰</a:t>
            </a:r>
          </a:p>
        </p:txBody>
      </p:sp>
      <p:pic>
        <p:nvPicPr>
          <p:cNvPr id="7170" name="Picture 2" descr="http://upload.wikimedia.org/wikipedia/commons/7/7b/Jan_Brueghel_%28I%29_-_Temptation_of_St_Anthony_-_WGA03592.jpg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95536" y="1057275"/>
            <a:ext cx="8191500" cy="5800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/>
              <a:t>전 재산을 포기 </a:t>
            </a:r>
          </a:p>
          <a:p>
            <a:pPr marL="514350" indent="-514350">
              <a:buAutoNum type="arabicParenR"/>
            </a:pPr>
            <a:r>
              <a:rPr lang="ko-KR" altLang="en-US"/>
              <a:t>절대 복종 </a:t>
            </a:r>
          </a:p>
          <a:p>
            <a:pPr>
              <a:buNone/>
            </a:pPr>
            <a:r>
              <a:rPr lang="en-US" altLang="ko-KR"/>
              <a:t>3) </a:t>
            </a:r>
            <a:r>
              <a:rPr lang="ko-KR" altLang="en-US"/>
              <a:t>육체노동 </a:t>
            </a:r>
          </a:p>
          <a:p>
            <a:pPr>
              <a:buNone/>
            </a:pPr>
            <a:r>
              <a:rPr lang="en-US" altLang="ko-KR"/>
              <a:t>4) </a:t>
            </a:r>
            <a:r>
              <a:rPr lang="ko-KR" altLang="en-US"/>
              <a:t>쉬지 말고 기도하라 </a:t>
            </a:r>
          </a:p>
          <a:p>
            <a:pPr>
              <a:buNone/>
            </a:pPr>
            <a:r>
              <a:rPr lang="en-US" altLang="ko-KR"/>
              <a:t>5) </a:t>
            </a:r>
            <a:r>
              <a:rPr lang="ko-KR" altLang="en-US"/>
              <a:t>극단적인 빈곤을 강요하지 않았다</a:t>
            </a:r>
            <a:r>
              <a:rPr lang="en-US" altLang="ko-KR"/>
              <a:t>. </a:t>
            </a:r>
            <a:r>
              <a:rPr lang="ko-KR" altLang="en-US"/>
              <a:t>빵</a:t>
            </a:r>
            <a:r>
              <a:rPr lang="en-US" altLang="ko-KR"/>
              <a:t>, </a:t>
            </a:r>
            <a:r>
              <a:rPr lang="ko-KR" altLang="en-US"/>
              <a:t>야채</a:t>
            </a:r>
            <a:r>
              <a:rPr lang="en-US" altLang="ko-KR"/>
              <a:t>, </a:t>
            </a:r>
            <a:r>
              <a:rPr lang="ko-KR" altLang="en-US"/>
              <a:t>과일 그리고 생선들을 먹었다</a:t>
            </a:r>
            <a:r>
              <a:rPr lang="en-US" altLang="ko-KR"/>
              <a:t>. </a:t>
            </a:r>
            <a:r>
              <a:rPr lang="ko-KR" altLang="en-US"/>
              <a:t>고기는 일체 금지</a:t>
            </a:r>
          </a:p>
          <a:p>
            <a:pPr>
              <a:buNone/>
            </a:pPr>
            <a:r>
              <a:rPr lang="en-US" altLang="ko-KR"/>
              <a:t>6) </a:t>
            </a:r>
            <a:r>
              <a:rPr lang="ko-KR" altLang="en-US"/>
              <a:t>교회의 공직 거부</a:t>
            </a:r>
            <a:r>
              <a:rPr lang="en-US" altLang="ko-KR"/>
              <a:t>,  </a:t>
            </a:r>
            <a:r>
              <a:rPr lang="ko-KR" altLang="en-US"/>
              <a:t>안수 받은 사제들이 존재하지 않았다</a:t>
            </a:r>
            <a:r>
              <a:rPr lang="en-US" altLang="ko-KR"/>
              <a:t>.</a:t>
            </a:r>
          </a:p>
          <a:p>
            <a:pPr>
              <a:buNone/>
            </a:pPr>
            <a:r>
              <a:rPr lang="en-US" altLang="ko-KR"/>
              <a:t>7) </a:t>
            </a:r>
            <a:r>
              <a:rPr lang="ko-KR" altLang="en-US"/>
              <a:t>여성 공동체 조직 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ko-KR" altLang="en-US"/>
              <a:t>파코미우스와 공동생활단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altLang="ko-KR"/>
              <a:t>1) </a:t>
            </a:r>
            <a:r>
              <a:rPr lang="ko-KR" altLang="en-US"/>
              <a:t>수도운동의 확장의 주역 </a:t>
            </a:r>
            <a:r>
              <a:rPr lang="en-US" altLang="ko-KR"/>
              <a:t>– </a:t>
            </a:r>
            <a:r>
              <a:rPr lang="ko-KR" altLang="en-US"/>
              <a:t>감독들과 신학자들 </a:t>
            </a:r>
          </a:p>
          <a:p>
            <a:pPr>
              <a:buNone/>
            </a:pPr>
            <a:r>
              <a:rPr lang="en-US" altLang="ko-KR"/>
              <a:t>* </a:t>
            </a:r>
            <a:r>
              <a:rPr lang="ko-KR" altLang="en-US"/>
              <a:t>수도원운동이 교회의 계급제도와 별개로 존재하였으나 그 효과는 계급체제에 머물러 있었던 자들에 의해서 이루어졌다</a:t>
            </a:r>
            <a:r>
              <a:rPr lang="en-US" altLang="ko-KR"/>
              <a:t>. </a:t>
            </a:r>
          </a:p>
          <a:p>
            <a:pPr>
              <a:buNone/>
            </a:pPr>
            <a:r>
              <a:rPr lang="en-US" altLang="ko-KR"/>
              <a:t>* </a:t>
            </a:r>
            <a:r>
              <a:rPr lang="ko-KR" altLang="en-US"/>
              <a:t>아타나시우스 </a:t>
            </a:r>
            <a:r>
              <a:rPr lang="en-US" altLang="ko-KR"/>
              <a:t>&lt; </a:t>
            </a:r>
            <a:r>
              <a:rPr lang="ko-KR" altLang="en-US"/>
              <a:t>안토니우스의 생애</a:t>
            </a:r>
            <a:r>
              <a:rPr lang="en-US" altLang="ko-KR"/>
              <a:t>&gt; - </a:t>
            </a:r>
            <a:r>
              <a:rPr lang="ko-KR" altLang="en-US"/>
              <a:t>그 자신이 사막의 수도사들을 방문하였다</a:t>
            </a:r>
            <a:r>
              <a:rPr lang="en-US" altLang="ko-KR"/>
              <a:t>. </a:t>
            </a:r>
            <a:r>
              <a:rPr lang="ko-KR" altLang="en-US"/>
              <a:t>박해를 받을 때 이곳에 들어가 거주하기도 하였다</a:t>
            </a:r>
            <a:r>
              <a:rPr lang="en-US" altLang="ko-KR"/>
              <a:t>. </a:t>
            </a:r>
          </a:p>
          <a:p>
            <a:pPr>
              <a:buNone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ko-KR" altLang="en-US"/>
              <a:t>수도원 운동의 확장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눈금">
  <a:themeElements>
    <a:clrScheme name="눈금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눈금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눈금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116</TotalTime>
  <Words>555</Words>
  <Application>Microsoft Office PowerPoint</Application>
  <PresentationFormat>화면 슬라이드 쇼(4:3)</PresentationFormat>
  <Paragraphs>70</Paragraphs>
  <Slides>15</Slides>
  <Notes>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눈금</vt:lpstr>
      <vt:lpstr>초대교회사 </vt:lpstr>
      <vt:lpstr>수도원운동의 배경 </vt:lpstr>
      <vt:lpstr>수도원운동의 형성</vt:lpstr>
      <vt:lpstr>안토니우스 (251년경 ~ 356년경)</vt:lpstr>
      <vt:lpstr>네델란드 바르푸이젠 </vt:lpstr>
      <vt:lpstr>미켈란젤로(1487-1498)</vt:lpstr>
      <vt:lpstr>얀 브루웰</vt:lpstr>
      <vt:lpstr>파코미우스와 공동생활단</vt:lpstr>
      <vt:lpstr>수도원 운동의 확장 </vt:lpstr>
      <vt:lpstr> 히에로니무스 (Hieronymus, 347?-420)  </vt:lpstr>
      <vt:lpstr>PowerPoint 프레젠테이션</vt:lpstr>
      <vt:lpstr>투르의 마르티누스 (316년 - 397년 )</vt:lpstr>
      <vt:lpstr>투르의 마르티누스</vt:lpstr>
      <vt:lpstr>엘 그레코 </vt:lpstr>
      <vt:lpstr>수도원운동의 영향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VIP USER</dc:creator>
  <cp:lastModifiedBy>Registered User</cp:lastModifiedBy>
  <cp:revision>17</cp:revision>
  <dcterms:created xsi:type="dcterms:W3CDTF">2013-05-10T03:30:04Z</dcterms:created>
  <dcterms:modified xsi:type="dcterms:W3CDTF">2015-09-15T14:54:56Z</dcterms:modified>
</cp:coreProperties>
</file>